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68" r:id="rId4"/>
    <p:sldId id="269" r:id="rId5"/>
    <p:sldId id="270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4" r:id="rId21"/>
    <p:sldId id="283" r:id="rId22"/>
    <p:sldId id="265" r:id="rId23"/>
    <p:sldId id="284" r:id="rId24"/>
    <p:sldId id="273" r:id="rId25"/>
    <p:sldId id="274" r:id="rId26"/>
    <p:sldId id="275" r:id="rId27"/>
    <p:sldId id="286" r:id="rId28"/>
    <p:sldId id="272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1448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7241BBC-C333-45F2-A88F-270F1EDD26C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7C3939-C364-4A83-A900-2583BCBF5BF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1918DC-1F9C-4404-BE6F-E019571D6DC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48100" cy="4144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981200"/>
            <a:ext cx="3848100" cy="4144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AF09A6-F9D6-4749-9572-762C922FBA2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DA22D1-4D00-4BB4-9CC4-2F40442646E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C7B1BA-830B-4C3C-8D46-1047FD6EB7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5E2F43-EA8C-4FA0-A912-31145542F9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BCC6BF-D088-4985-BCCD-1580D2861E3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FAC9BB-1A8A-4A11-BBE3-C06BEC7741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6BCBD0-9619-4152-8F22-7CE71B486AF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2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2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FA7ECB-F867-4E45-B15A-17BFAD025B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848600" cy="414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ECDB4C1-3E7C-4CCB-A0D1-26E344A8A24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1" Type="http://schemas.microsoft.com/office/2007/relationships/media" Target="file:///C:\Users\Ruchelle\Desktop\PhD\Conferences\4.%20FLMS%20(June)%20prop%20by%20march_hear%20soon\2013\ELA_lit%20circles\MOV02863.MPG" TargetMode="External"/><Relationship Id="rId2" Type="http://schemas.openxmlformats.org/officeDocument/2006/relationships/video" Target="file:///C:\Users\Ruchelle\Desktop\PhD\Conferences\4.%20FLMS%20(June)%20prop%20by%20march_hear%20soon\2013\ELA_lit%20circles\MOV02863.MPG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3.JPG"/><Relationship Id="rId5" Type="http://schemas.openxmlformats.org/officeDocument/2006/relationships/image" Target="../media/image14.JPG"/><Relationship Id="rId6" Type="http://schemas.openxmlformats.org/officeDocument/2006/relationships/image" Target="../media/image15.JPG"/><Relationship Id="rId7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kispaces.com/" TargetMode="External"/><Relationship Id="rId4" Type="http://schemas.openxmlformats.org/officeDocument/2006/relationships/hyperlink" Target="http://www.epals.com/" TargetMode="External"/><Relationship Id="rId5" Type="http://schemas.openxmlformats.org/officeDocument/2006/relationships/hyperlink" Target="http://www.flatclassroomproject.net/index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digitalis.nwp.org/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Language and Literature: </a:t>
            </a:r>
            <a:br>
              <a:rPr lang="en-US" dirty="0" smtClean="0"/>
            </a:br>
            <a:r>
              <a:rPr lang="en-US" dirty="0" smtClean="0"/>
              <a:t>Best </a:t>
            </a:r>
            <a:r>
              <a:rPr lang="en-US" dirty="0"/>
              <a:t>P</a:t>
            </a:r>
            <a:r>
              <a:rPr lang="en-US" dirty="0" smtClean="0"/>
              <a:t>ractices in the English Language Arts Classroom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161324" y="390429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62200" y="4800600"/>
            <a:ext cx="4343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</a:t>
            </a:r>
            <a:r>
              <a:rPr lang="en-US" dirty="0" smtClean="0">
                <a:solidFill>
                  <a:schemeClr val="tx2"/>
                </a:solidFill>
              </a:rPr>
              <a:t> University of South Florida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  Adolescent Learner Research Lab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113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Socratic Seminar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Erin Parke</a:t>
            </a:r>
          </a:p>
          <a:p>
            <a:r>
              <a:rPr lang="en-US" dirty="0" smtClean="0"/>
              <a:t>EHART@MAIL.USF.EDU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882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080" y="1040674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591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Students read content ahead of time </a:t>
            </a:r>
          </a:p>
          <a:p>
            <a:pPr lvl="1"/>
            <a:r>
              <a:rPr lang="en-US" dirty="0" smtClean="0"/>
              <a:t>Either for homework or in a previous class</a:t>
            </a:r>
          </a:p>
          <a:p>
            <a:pPr lvl="1"/>
            <a:r>
              <a:rPr lang="en-US" dirty="0" smtClean="0"/>
              <a:t>Have annotated and developed questions for discussion</a:t>
            </a:r>
          </a:p>
          <a:p>
            <a:r>
              <a:rPr lang="en-US" dirty="0" smtClean="0"/>
              <a:t>Discussion questions can be text based, open-ended, etc.</a:t>
            </a:r>
          </a:p>
          <a:p>
            <a:pPr lvl="1"/>
            <a:r>
              <a:rPr lang="en-US" dirty="0" smtClean="0"/>
              <a:t>Preferably a combination </a:t>
            </a:r>
          </a:p>
          <a:p>
            <a:r>
              <a:rPr lang="en-US" dirty="0" smtClean="0"/>
              <a:t>Students are arranged in a large circle</a:t>
            </a:r>
          </a:p>
          <a:p>
            <a:pPr lvl="1"/>
            <a:r>
              <a:rPr lang="en-US" dirty="0" smtClean="0"/>
              <a:t>Either whole class or partial, teacher choice.</a:t>
            </a:r>
          </a:p>
        </p:txBody>
      </p:sp>
    </p:spTree>
    <p:extLst>
      <p:ext uri="{BB962C8B-B14F-4D97-AF65-F5344CB8AC3E}">
        <p14:creationId xmlns:p14="http://schemas.microsoft.com/office/powerpoint/2010/main" val="2729421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During the seminar</a:t>
            </a:r>
            <a:endParaRPr lang="en-US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6" r="8886"/>
          <a:stretch>
            <a:fillRect/>
          </a:stretch>
        </p:blipFill>
        <p:spPr>
          <a:xfrm>
            <a:off x="685800" y="1981200"/>
            <a:ext cx="3962400" cy="3611563"/>
          </a:xfrm>
        </p:spPr>
      </p:pic>
      <p:sp>
        <p:nvSpPr>
          <p:cNvPr id="6" name="Text Placeholder 5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285750" indent="-285750" algn="l">
              <a:buFont typeface="Arial" pitchFamily="34" charset="0"/>
              <a:buChar char="•"/>
            </a:pPr>
            <a:r>
              <a:rPr lang="en-US" sz="1800" dirty="0" smtClean="0"/>
              <a:t>Students are in charge!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800" dirty="0" smtClean="0"/>
              <a:t>The teacher pops in only as needed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800" dirty="0" smtClean="0"/>
              <a:t>Students on the outer circle are in charge of keeping the inner circle in check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800" dirty="0" smtClean="0"/>
              <a:t>Students become experts after several sessions… expect the first ones to be messy!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08711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1"/>
            <a:ext cx="7772400" cy="2228850"/>
          </a:xfrm>
        </p:spPr>
        <p:txBody>
          <a:bodyPr/>
          <a:lstStyle/>
          <a:p>
            <a:r>
              <a:rPr lang="en-US" dirty="0" smtClean="0"/>
              <a:t>Using Special Interest Areas to Support Students with High-Functioning ASD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Laura D. </a:t>
            </a:r>
            <a:r>
              <a:rPr lang="en-US" dirty="0" err="1" smtClean="0"/>
              <a:t>Sabella</a:t>
            </a:r>
            <a:endParaRPr lang="en-US" dirty="0" smtClean="0"/>
          </a:p>
          <a:p>
            <a:r>
              <a:rPr lang="en-US" dirty="0" err="1" smtClean="0"/>
              <a:t>lsabella@mail.usf.edu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995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Rationale for Using </a:t>
            </a:r>
            <a:br>
              <a:rPr lang="en-US" dirty="0" smtClean="0"/>
            </a:br>
            <a:r>
              <a:rPr lang="en-US" dirty="0" smtClean="0"/>
              <a:t>Special Interest Areas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Language Deficits </a:t>
            </a:r>
          </a:p>
          <a:p>
            <a:pPr lvl="1"/>
            <a:r>
              <a:rPr lang="en-US" sz="2400" dirty="0" smtClean="0"/>
              <a:t>Spoken language competence and social skills</a:t>
            </a:r>
          </a:p>
          <a:p>
            <a:pPr lvl="1"/>
            <a:r>
              <a:rPr lang="en-US" sz="2400" dirty="0" smtClean="0"/>
              <a:t>Reading comprehension</a:t>
            </a:r>
          </a:p>
          <a:p>
            <a:pPr lvl="1"/>
            <a:r>
              <a:rPr lang="en-US" sz="2400" dirty="0" smtClean="0"/>
              <a:t>Writing proficiency</a:t>
            </a:r>
          </a:p>
          <a:p>
            <a:pPr lvl="1"/>
            <a:r>
              <a:rPr lang="en-US" sz="2400" dirty="0" smtClean="0"/>
              <a:t>Motivation and engagement</a:t>
            </a:r>
            <a:endParaRPr lang="en-US" dirty="0" smtClean="0"/>
          </a:p>
          <a:p>
            <a:r>
              <a:rPr lang="en-US" sz="2800" dirty="0" smtClean="0"/>
              <a:t>Strengths with Special Interest Areas</a:t>
            </a:r>
          </a:p>
          <a:p>
            <a:pPr lvl="1"/>
            <a:r>
              <a:rPr lang="en-US" sz="2400" dirty="0" smtClean="0"/>
              <a:t>Increased spoken language competence, social skills and topic maintenance</a:t>
            </a:r>
          </a:p>
          <a:p>
            <a:pPr lvl="1"/>
            <a:r>
              <a:rPr lang="en-US" sz="2400" dirty="0" smtClean="0"/>
              <a:t>Increased reading comprehension and vocabulary</a:t>
            </a:r>
          </a:p>
          <a:p>
            <a:pPr lvl="1"/>
            <a:r>
              <a:rPr lang="en-US" sz="2400" dirty="0" smtClean="0"/>
              <a:t>Increased interest in writing </a:t>
            </a:r>
          </a:p>
          <a:p>
            <a:pPr lvl="1"/>
            <a:r>
              <a:rPr lang="en-US" sz="2400" dirty="0" smtClean="0"/>
              <a:t>Increased motivation and engagement</a:t>
            </a:r>
          </a:p>
          <a:p>
            <a:pPr lvl="1"/>
            <a:endParaRPr lang="en-US" dirty="0"/>
          </a:p>
          <a:p>
            <a:pPr lvl="1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071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Using Special Interest Language in the ELA Classroom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reading</a:t>
            </a:r>
          </a:p>
          <a:p>
            <a:pPr lvl="1"/>
            <a:r>
              <a:rPr lang="en-US" dirty="0" smtClean="0"/>
              <a:t>Allow access to material on Special Interest Area</a:t>
            </a:r>
          </a:p>
          <a:p>
            <a:pPr lvl="1"/>
            <a:r>
              <a:rPr lang="en-US" dirty="0" smtClean="0"/>
              <a:t>Motivation to read and answer comprehension questions is high</a:t>
            </a:r>
          </a:p>
          <a:p>
            <a:pPr lvl="1"/>
            <a:r>
              <a:rPr lang="en-US" dirty="0" smtClean="0"/>
              <a:t>Relate other material to the SIA through comparison and contrast</a:t>
            </a:r>
          </a:p>
          <a:p>
            <a:pPr lvl="1"/>
            <a:r>
              <a:rPr lang="en-US" dirty="0" smtClean="0"/>
              <a:t>Use a human being related to the SIA to link to character or author (affective) questions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123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Using Special Interest Language in the ELA Classroom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writing</a:t>
            </a:r>
          </a:p>
          <a:p>
            <a:pPr lvl="1"/>
            <a:r>
              <a:rPr lang="en-US" dirty="0" smtClean="0"/>
              <a:t>Allow “knowledge telling” writing first</a:t>
            </a:r>
          </a:p>
          <a:p>
            <a:pPr lvl="1"/>
            <a:r>
              <a:rPr lang="en-US" dirty="0" smtClean="0"/>
              <a:t>Give explicit writing instruction that calls attention to the reader’s needs (impaired Theory of Mind)</a:t>
            </a:r>
          </a:p>
          <a:p>
            <a:pPr lvl="1"/>
            <a:r>
              <a:rPr lang="en-US" dirty="0" smtClean="0"/>
              <a:t>Allow comparison and contrast with SIA</a:t>
            </a:r>
          </a:p>
          <a:p>
            <a:pPr lvl="1"/>
            <a:r>
              <a:rPr lang="en-US" dirty="0" smtClean="0"/>
              <a:t>Encourage the use of a SIA human to teach aesthetic stance</a:t>
            </a:r>
          </a:p>
          <a:p>
            <a:pPr lvl="1"/>
            <a:r>
              <a:rPr lang="en-US" dirty="0" smtClean="0"/>
              <a:t>Use SIA to reward and motivate</a:t>
            </a:r>
          </a:p>
        </p:txBody>
      </p:sp>
    </p:spTree>
    <p:extLst>
      <p:ext uri="{BB962C8B-B14F-4D97-AF65-F5344CB8AC3E}">
        <p14:creationId xmlns:p14="http://schemas.microsoft.com/office/powerpoint/2010/main" val="343636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Using Special Interest Language in the ELA Classroom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listening, speaking and social skills</a:t>
            </a:r>
          </a:p>
          <a:p>
            <a:pPr lvl="1"/>
            <a:r>
              <a:rPr lang="en-US" dirty="0" smtClean="0"/>
              <a:t>Use of SIA allows for instruction on appropriate listening body language</a:t>
            </a:r>
          </a:p>
          <a:p>
            <a:pPr lvl="1"/>
            <a:r>
              <a:rPr lang="en-US" dirty="0" smtClean="0"/>
              <a:t>Use SIA to instruct for prosody, eye contact, and topic maintenance</a:t>
            </a:r>
          </a:p>
          <a:p>
            <a:pPr lvl="1"/>
            <a:r>
              <a:rPr lang="en-US" dirty="0" smtClean="0"/>
              <a:t>Note increase in vocabulary</a:t>
            </a:r>
          </a:p>
          <a:p>
            <a:pPr lvl="1"/>
            <a:r>
              <a:rPr lang="en-US" dirty="0" smtClean="0"/>
              <a:t>Discuss topic maintenance and listening to others</a:t>
            </a:r>
          </a:p>
          <a:p>
            <a:pPr lvl="1"/>
            <a:r>
              <a:rPr lang="en-US" dirty="0" smtClean="0"/>
              <a:t>Use interest to encourage social acceptance through clubs or discussion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62966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Using Special Interest Language in the ELA Classroom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motivation</a:t>
            </a:r>
          </a:p>
          <a:p>
            <a:pPr lvl="1"/>
            <a:r>
              <a:rPr lang="en-US" dirty="0" smtClean="0"/>
              <a:t>Increase reading and writing opportunities that center around the SIA</a:t>
            </a:r>
          </a:p>
          <a:p>
            <a:pPr lvl="2"/>
            <a:r>
              <a:rPr lang="en-US" dirty="0" smtClean="0"/>
              <a:t>The same skills can be taught with the SIA that can be taught with other reading material</a:t>
            </a:r>
          </a:p>
          <a:p>
            <a:pPr lvl="2"/>
            <a:r>
              <a:rPr lang="en-US" dirty="0" smtClean="0"/>
              <a:t>Link less preferred reading  and writing material to the SIA</a:t>
            </a:r>
          </a:p>
          <a:p>
            <a:pPr lvl="2"/>
            <a:r>
              <a:rPr lang="en-US" dirty="0" smtClean="0"/>
              <a:t>Use the </a:t>
            </a:r>
            <a:r>
              <a:rPr lang="en-US" dirty="0" err="1" smtClean="0"/>
              <a:t>Premack</a:t>
            </a:r>
            <a:r>
              <a:rPr lang="en-US" dirty="0" smtClean="0"/>
              <a:t> Principle – reward participation in less desired activities with time to read or discuss the 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045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my student’s SIA?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Ask the student</a:t>
            </a:r>
          </a:p>
          <a:p>
            <a:r>
              <a:rPr lang="en-US" dirty="0" smtClean="0"/>
              <a:t>Ask caregivers</a:t>
            </a:r>
          </a:p>
          <a:p>
            <a:r>
              <a:rPr lang="en-US" dirty="0" smtClean="0"/>
              <a:t>Encourage the student and caregivers to bring in some prized reading material to keep in the classroom</a:t>
            </a:r>
          </a:p>
          <a:p>
            <a:r>
              <a:rPr lang="en-US" dirty="0" smtClean="0"/>
              <a:t>Find other materials and keep them in your classroom readily available</a:t>
            </a:r>
          </a:p>
          <a:p>
            <a:r>
              <a:rPr lang="en-US" dirty="0" smtClean="0"/>
              <a:t>Allow student to research the SIA to bring in more materials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9526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Literature Circles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Ruchelle L. Owens</a:t>
            </a:r>
          </a:p>
          <a:p>
            <a:r>
              <a:rPr lang="en-US" dirty="0" smtClean="0"/>
              <a:t>rowens@mail.usf.edu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Literature Circles (LC) Intro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 smtClean="0"/>
              <a:t>Peer-led discussion in small groups</a:t>
            </a:r>
          </a:p>
          <a:p>
            <a:r>
              <a:rPr lang="en-US" sz="3000" dirty="0" smtClean="0"/>
              <a:t>Designed to facilitate responsibility</a:t>
            </a:r>
          </a:p>
          <a:p>
            <a:r>
              <a:rPr lang="en-US" sz="3000" dirty="0" smtClean="0"/>
              <a:t>Flexible in design</a:t>
            </a:r>
          </a:p>
          <a:p>
            <a:r>
              <a:rPr lang="en-US" sz="3000" dirty="0" smtClean="0"/>
              <a:t>H. Daniels</a:t>
            </a:r>
          </a:p>
          <a:p>
            <a:r>
              <a:rPr lang="en-US" sz="3000" dirty="0" smtClean="0"/>
              <a:t>1996 ELA strands support lit-based collaboration</a:t>
            </a:r>
          </a:p>
          <a:p>
            <a:pPr lvl="1"/>
            <a:r>
              <a:rPr lang="en-US" sz="2300" dirty="0" smtClean="0"/>
              <a:t>NCTE </a:t>
            </a:r>
          </a:p>
          <a:p>
            <a:pPr lvl="1"/>
            <a:r>
              <a:rPr lang="en-US" sz="2300" dirty="0" smtClean="0"/>
              <a:t>IRA</a:t>
            </a:r>
          </a:p>
          <a:p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11 Official Points to LC’s </a:t>
            </a:r>
            <a:br>
              <a:rPr lang="en-US" dirty="0" smtClean="0"/>
            </a:br>
            <a:r>
              <a:rPr lang="en-US" dirty="0" smtClean="0"/>
              <a:t>(Daniel, 2001, p. 18)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Students choose text</a:t>
            </a:r>
          </a:p>
          <a:p>
            <a:r>
              <a:rPr lang="en-US" sz="2000" dirty="0" smtClean="0"/>
              <a:t>Small groups</a:t>
            </a:r>
          </a:p>
          <a:p>
            <a:r>
              <a:rPr lang="en-US" sz="2000" dirty="0" smtClean="0"/>
              <a:t>Different groups read different texts</a:t>
            </a:r>
          </a:p>
          <a:p>
            <a:r>
              <a:rPr lang="en-US" sz="2000" dirty="0" smtClean="0"/>
              <a:t>Regular schedule</a:t>
            </a:r>
          </a:p>
          <a:p>
            <a:r>
              <a:rPr lang="en-US" sz="2000" dirty="0" smtClean="0"/>
              <a:t>Notes guide discussion</a:t>
            </a:r>
          </a:p>
          <a:p>
            <a:r>
              <a:rPr lang="en-US" sz="2000" dirty="0" smtClean="0"/>
              <a:t>Discussion topics come from students</a:t>
            </a:r>
          </a:p>
          <a:p>
            <a:r>
              <a:rPr lang="en-US" sz="2000" dirty="0" smtClean="0"/>
              <a:t>Natural conversations</a:t>
            </a:r>
          </a:p>
          <a:p>
            <a:r>
              <a:rPr lang="en-US" sz="2000" dirty="0" smtClean="0"/>
              <a:t>Teacher facilitator</a:t>
            </a:r>
          </a:p>
          <a:p>
            <a:r>
              <a:rPr lang="en-US" sz="2000" dirty="0" smtClean="0"/>
              <a:t>Evaluation from teacher observation and student self-</a:t>
            </a:r>
            <a:r>
              <a:rPr lang="en-US" sz="2000" dirty="0" err="1" smtClean="0"/>
              <a:t>eval</a:t>
            </a:r>
            <a:endParaRPr lang="en-US" sz="2000" dirty="0" smtClean="0"/>
          </a:p>
          <a:p>
            <a:r>
              <a:rPr lang="en-US" sz="2000" dirty="0" smtClean="0"/>
              <a:t>Fun playfulness</a:t>
            </a:r>
          </a:p>
          <a:p>
            <a:r>
              <a:rPr lang="en-US" sz="2000" dirty="0" smtClean="0"/>
              <a:t>Share with class</a:t>
            </a:r>
          </a:p>
          <a:p>
            <a:endParaRPr lang="en-US" dirty="0"/>
          </a:p>
        </p:txBody>
      </p:sp>
      <p:pic>
        <p:nvPicPr>
          <p:cNvPr id="4" name="Picture 3" descr="DSC028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10200" y="2133600"/>
            <a:ext cx="3251200" cy="243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My Class: Discussion Director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Writes 3 questions to be used for discussion</a:t>
            </a:r>
          </a:p>
          <a:p>
            <a:r>
              <a:rPr lang="en-US" smtClean="0"/>
              <a:t>Promotes </a:t>
            </a:r>
            <a:r>
              <a:rPr lang="en-US" dirty="0" smtClean="0"/>
              <a:t>high level thinking</a:t>
            </a:r>
            <a:endParaRPr lang="en-US" dirty="0"/>
          </a:p>
        </p:txBody>
      </p:sp>
      <p:pic>
        <p:nvPicPr>
          <p:cNvPr id="4" name="Picture 3" descr="DSC028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3048000"/>
            <a:ext cx="4064000" cy="3048000"/>
          </a:xfrm>
          <a:prstGeom prst="rect">
            <a:avLst/>
          </a:prstGeom>
        </p:spPr>
      </p:pic>
      <p:pic>
        <p:nvPicPr>
          <p:cNvPr id="5" name="Picture 4" descr="DSC0286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24600" y="2971800"/>
            <a:ext cx="2400300" cy="32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My Class: Literary Luminary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Highlights passage that stood out</a:t>
            </a:r>
          </a:p>
          <a:p>
            <a:r>
              <a:rPr lang="en-US" dirty="0" smtClean="0"/>
              <a:t>Promotes analyzing and debate</a:t>
            </a:r>
            <a:endParaRPr lang="en-US" dirty="0"/>
          </a:p>
        </p:txBody>
      </p:sp>
      <p:pic>
        <p:nvPicPr>
          <p:cNvPr id="4" name="Picture 3" descr="DSC028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38400" y="3048000"/>
            <a:ext cx="3810000" cy="285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My Class: Vocabulary </a:t>
            </a:r>
            <a:r>
              <a:rPr lang="en-US" dirty="0" err="1" smtClean="0"/>
              <a:t>Enricher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Finds new vocabulary word </a:t>
            </a:r>
          </a:p>
          <a:p>
            <a:r>
              <a:rPr lang="en-US" dirty="0" smtClean="0"/>
              <a:t>Challenges students to use context clues</a:t>
            </a:r>
            <a:endParaRPr lang="en-US" dirty="0"/>
          </a:p>
        </p:txBody>
      </p:sp>
      <p:pic>
        <p:nvPicPr>
          <p:cNvPr id="4" name="Picture 3" descr="DSC028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7000" y="3048000"/>
            <a:ext cx="3886200" cy="2914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My Class: Illustrator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Draws salient scene</a:t>
            </a:r>
          </a:p>
          <a:p>
            <a:r>
              <a:rPr lang="en-US" dirty="0" smtClean="0"/>
              <a:t>Group engages in fun admiration</a:t>
            </a:r>
            <a:endParaRPr lang="en-US" dirty="0"/>
          </a:p>
        </p:txBody>
      </p:sp>
      <p:pic>
        <p:nvPicPr>
          <p:cNvPr id="4" name="Picture 3" descr="DSC028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4600" y="2971800"/>
            <a:ext cx="3962400" cy="2971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It Looks Like (in 7 seconds)</a:t>
            </a:r>
            <a:endParaRPr lang="en-US" dirty="0"/>
          </a:p>
        </p:txBody>
      </p:sp>
      <p:pic>
        <p:nvPicPr>
          <p:cNvPr id="4" name="MOV02863.MPG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828800" y="1752600"/>
            <a:ext cx="5524500" cy="4143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Poetry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Jennifer </a:t>
            </a:r>
            <a:r>
              <a:rPr lang="en-US" dirty="0" err="1" smtClean="0"/>
              <a:t>Denmon</a:t>
            </a:r>
            <a:endParaRPr lang="en-US" dirty="0" smtClean="0"/>
          </a:p>
          <a:p>
            <a:r>
              <a:rPr lang="en-US" dirty="0" err="1"/>
              <a:t>jdenmon@mail.usf.edu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1224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Poetry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Poetry unit</a:t>
            </a:r>
          </a:p>
          <a:p>
            <a:pPr lvl="1"/>
            <a:r>
              <a:rPr lang="en-US" dirty="0" smtClean="0"/>
              <a:t>Choice</a:t>
            </a:r>
          </a:p>
          <a:p>
            <a:pPr lvl="1"/>
            <a:r>
              <a:rPr lang="en-US" dirty="0" smtClean="0"/>
              <a:t>Contemporary and classic</a:t>
            </a:r>
          </a:p>
          <a:p>
            <a:r>
              <a:rPr lang="en-US" dirty="0" smtClean="0"/>
              <a:t>Write and share poetry</a:t>
            </a:r>
          </a:p>
          <a:p>
            <a:r>
              <a:rPr lang="en-US" dirty="0" smtClean="0"/>
              <a:t>Po-e-tees</a:t>
            </a:r>
          </a:p>
          <a:p>
            <a:endParaRPr lang="en-US" dirty="0" smtClean="0"/>
          </a:p>
        </p:txBody>
      </p:sp>
      <p:pic>
        <p:nvPicPr>
          <p:cNvPr id="1026" name="Picture 2" descr="C:\Users\denmonj\Pictures\photo 1(2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762" t="18544" r="68805"/>
          <a:stretch/>
        </p:blipFill>
        <p:spPr bwMode="auto">
          <a:xfrm>
            <a:off x="8127810" y="1973807"/>
            <a:ext cx="881418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52" r="35046"/>
          <a:stretch/>
        </p:blipFill>
        <p:spPr>
          <a:xfrm>
            <a:off x="0" y="4495800"/>
            <a:ext cx="4419600" cy="23565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07" r="41502"/>
          <a:stretch/>
        </p:blipFill>
        <p:spPr>
          <a:xfrm>
            <a:off x="4876800" y="3307307"/>
            <a:ext cx="3200400" cy="20266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21"/>
          <a:stretch/>
        </p:blipFill>
        <p:spPr>
          <a:xfrm>
            <a:off x="4419600" y="5361296"/>
            <a:ext cx="4724400" cy="14910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4" t="41829"/>
          <a:stretch/>
        </p:blipFill>
        <p:spPr>
          <a:xfrm>
            <a:off x="5047992" y="1295399"/>
            <a:ext cx="3029208" cy="2011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3736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Digital Writing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Bridget Mahoney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4828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Digital Writing in Middle School Classrooms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Digital writing is…</a:t>
            </a:r>
          </a:p>
          <a:p>
            <a:pPr lvl="1"/>
            <a:r>
              <a:rPr lang="en-US" dirty="0" smtClean="0"/>
              <a:t>“when we use the term “digital writing,” we refer to a changed writing environment- that is, to writing produced on the computer and distributed via networks.” </a:t>
            </a:r>
            <a:r>
              <a:rPr lang="en-US" sz="1800" dirty="0" smtClean="0"/>
              <a:t>(</a:t>
            </a:r>
            <a:r>
              <a:rPr lang="en-US" sz="1800" dirty="0" err="1" smtClean="0"/>
              <a:t>Grabill</a:t>
            </a:r>
            <a:r>
              <a:rPr lang="en-US" sz="1800" dirty="0" smtClean="0"/>
              <a:t> and Hicks, 2005, p. 304)</a:t>
            </a:r>
          </a:p>
          <a:p>
            <a:pPr lvl="1"/>
            <a:r>
              <a:rPr lang="en-US" dirty="0" smtClean="0"/>
              <a:t>A change agent in writing instruction</a:t>
            </a:r>
          </a:p>
          <a:p>
            <a:pPr lvl="2"/>
            <a:r>
              <a:rPr lang="en-US" dirty="0" smtClean="0"/>
              <a:t>Opportunities for collaboration</a:t>
            </a:r>
          </a:p>
          <a:p>
            <a:pPr lvl="2"/>
            <a:r>
              <a:rPr lang="en-US" dirty="0" smtClean="0"/>
              <a:t>Potentially global audience</a:t>
            </a:r>
          </a:p>
          <a:p>
            <a:pPr lvl="2"/>
            <a:r>
              <a:rPr lang="en-US" dirty="0" smtClean="0"/>
              <a:t>Multi-model compositions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3962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Writing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Digital writing is not…</a:t>
            </a:r>
          </a:p>
          <a:p>
            <a:pPr lvl="1"/>
            <a:r>
              <a:rPr lang="en-US" dirty="0" smtClean="0"/>
              <a:t>Typing a final draft on a computer</a:t>
            </a:r>
          </a:p>
          <a:p>
            <a:pPr lvl="1"/>
            <a:r>
              <a:rPr lang="en-US" dirty="0" smtClean="0"/>
              <a:t>Submitting a final draft via an online submission system to the teacher</a:t>
            </a:r>
          </a:p>
          <a:p>
            <a:r>
              <a:rPr lang="en-US" dirty="0" smtClean="0"/>
              <a:t>Things to consider…</a:t>
            </a:r>
          </a:p>
          <a:p>
            <a:pPr lvl="1"/>
            <a:r>
              <a:rPr lang="en-US" dirty="0" smtClean="0"/>
              <a:t>Is the technology appropriate for the assignment?</a:t>
            </a:r>
          </a:p>
          <a:p>
            <a:pPr lvl="1"/>
            <a:r>
              <a:rPr lang="en-US" dirty="0" smtClean="0"/>
              <a:t>How does using the technology enhance the assignment? </a:t>
            </a:r>
          </a:p>
          <a:p>
            <a:pPr lvl="1"/>
            <a:r>
              <a:rPr lang="en-US" dirty="0" smtClean="0"/>
              <a:t>What supports are available when using this technology for students? For the teacher?</a:t>
            </a:r>
          </a:p>
          <a:p>
            <a:pPr lvl="1"/>
            <a:r>
              <a:rPr lang="en-US" dirty="0" smtClean="0"/>
              <a:t>How will you ensure student safety?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1586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Writing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National Writing Project’s </a:t>
            </a:r>
            <a:r>
              <a:rPr lang="en-US" i="1" dirty="0" smtClean="0"/>
              <a:t>Digital Is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>
                <a:hlinkClick r:id="rId2"/>
              </a:rPr>
              <a:t>http://digitalis.nwp.org/</a:t>
            </a:r>
            <a:endParaRPr lang="en-US" dirty="0" smtClean="0"/>
          </a:p>
          <a:p>
            <a:r>
              <a:rPr lang="en-US" dirty="0" smtClean="0"/>
              <a:t>School Collaboration</a:t>
            </a:r>
          </a:p>
          <a:p>
            <a:pPr lvl="1"/>
            <a:r>
              <a:rPr lang="en-US" dirty="0" smtClean="0">
                <a:hlinkClick r:id="rId3"/>
              </a:rPr>
              <a:t>http://www.wikispaces.com/</a:t>
            </a:r>
            <a:endParaRPr lang="en-US" dirty="0" smtClean="0"/>
          </a:p>
          <a:p>
            <a:r>
              <a:rPr lang="en-US" dirty="0" smtClean="0"/>
              <a:t>Global Classroom Collaboration</a:t>
            </a:r>
          </a:p>
          <a:p>
            <a:pPr lvl="1"/>
            <a:r>
              <a:rPr lang="en-US" dirty="0" smtClean="0">
                <a:hlinkClick r:id="rId4"/>
              </a:rPr>
              <a:t>http://www.epals.com/</a:t>
            </a:r>
            <a:endParaRPr lang="en-US" dirty="0" smtClean="0"/>
          </a:p>
          <a:p>
            <a:pPr lvl="1"/>
            <a:r>
              <a:rPr lang="en-US" dirty="0" smtClean="0">
                <a:hlinkClick r:id="rId5"/>
              </a:rPr>
              <a:t>http://www.flatclassroomproject.net/index.html</a:t>
            </a:r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2603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Book Talks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Michael </a:t>
            </a:r>
            <a:r>
              <a:rPr lang="en-US" dirty="0" err="1" smtClean="0"/>
              <a:t>DiCicco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6097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Bi-weekly Book Talk Groups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Bi-weekly students in their literature circles would talk about the  individual books they were reading</a:t>
            </a:r>
          </a:p>
          <a:p>
            <a:r>
              <a:rPr lang="en-US" dirty="0" smtClean="0"/>
              <a:t>Students:</a:t>
            </a:r>
          </a:p>
          <a:p>
            <a:pPr lvl="1"/>
            <a:r>
              <a:rPr lang="en-US" dirty="0" smtClean="0"/>
              <a:t>Were more likely to keep up with reading logs</a:t>
            </a:r>
          </a:p>
          <a:p>
            <a:pPr lvl="1"/>
            <a:r>
              <a:rPr lang="en-US" dirty="0" smtClean="0"/>
              <a:t>Became interested in each other’s books (especially books in genres they haven’t considered before)</a:t>
            </a:r>
          </a:p>
          <a:p>
            <a:pPr lvl="1"/>
            <a:r>
              <a:rPr lang="en-US" dirty="0" smtClean="0"/>
              <a:t>Were exposed to many books over the course of a semester</a:t>
            </a:r>
          </a:p>
          <a:p>
            <a:pPr lvl="1"/>
            <a:r>
              <a:rPr lang="en-US" dirty="0" smtClean="0"/>
              <a:t>Practiced summarizing</a:t>
            </a:r>
          </a:p>
        </p:txBody>
      </p:sp>
    </p:spTree>
    <p:extLst>
      <p:ext uri="{BB962C8B-B14F-4D97-AF65-F5344CB8AC3E}">
        <p14:creationId xmlns:p14="http://schemas.microsoft.com/office/powerpoint/2010/main" val="2907294159"/>
      </p:ext>
    </p:extLst>
  </p:cSld>
  <p:clrMapOvr>
    <a:masterClrMapping/>
  </p:clrMapOvr>
</p:sld>
</file>

<file path=ppt/theme/theme1.xml><?xml version="1.0" encoding="utf-8"?>
<a:theme xmlns:a="http://schemas.openxmlformats.org/drawingml/2006/main" name="Playpen design template">
  <a:themeElements>
    <a:clrScheme name="Default Design 4">
      <a:dk1>
        <a:srgbClr val="000000"/>
      </a:dk1>
      <a:lt1>
        <a:srgbClr val="FFFFFF"/>
      </a:lt1>
      <a:dk2>
        <a:srgbClr val="5A867B"/>
      </a:dk2>
      <a:lt2>
        <a:srgbClr val="B7D760"/>
      </a:lt2>
      <a:accent1>
        <a:srgbClr val="F1F3CF"/>
      </a:accent1>
      <a:accent2>
        <a:srgbClr val="E9CC7A"/>
      </a:accent2>
      <a:accent3>
        <a:srgbClr val="FFFFFF"/>
      </a:accent3>
      <a:accent4>
        <a:srgbClr val="000000"/>
      </a:accent4>
      <a:accent5>
        <a:srgbClr val="F7F8E4"/>
      </a:accent5>
      <a:accent6>
        <a:srgbClr val="D3B96E"/>
      </a:accent6>
      <a:hlink>
        <a:srgbClr val="D1B4C8"/>
      </a:hlink>
      <a:folHlink>
        <a:srgbClr val="96C8D1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5A867B"/>
        </a:dk2>
        <a:lt2>
          <a:srgbClr val="B7D760"/>
        </a:lt2>
        <a:accent1>
          <a:srgbClr val="F1F3CF"/>
        </a:accent1>
        <a:accent2>
          <a:srgbClr val="E9CC7A"/>
        </a:accent2>
        <a:accent3>
          <a:srgbClr val="FFFFFF"/>
        </a:accent3>
        <a:accent4>
          <a:srgbClr val="000000"/>
        </a:accent4>
        <a:accent5>
          <a:srgbClr val="F7F8E4"/>
        </a:accent5>
        <a:accent6>
          <a:srgbClr val="D3B96E"/>
        </a:accent6>
        <a:hlink>
          <a:srgbClr val="D1B4C8"/>
        </a:hlink>
        <a:folHlink>
          <a:srgbClr val="96C8D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6744</TotalTime>
  <Words>903</Words>
  <Application>Microsoft Macintosh PowerPoint</Application>
  <PresentationFormat>On-screen Show (4:3)</PresentationFormat>
  <Paragraphs>145</Paragraphs>
  <Slides>28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Playpen design template</vt:lpstr>
      <vt:lpstr>Language and Literature:  Best Practices in the English Language Arts Classroom</vt:lpstr>
      <vt:lpstr>Socratic Seminar</vt:lpstr>
      <vt:lpstr>PowerPoint Presentation</vt:lpstr>
      <vt:lpstr>Introduction</vt:lpstr>
      <vt:lpstr>During the seminar</vt:lpstr>
      <vt:lpstr>Using Special Interest Areas to Support Students with High-Functioning ASD</vt:lpstr>
      <vt:lpstr>Rationale for Using  Special Interest Areas</vt:lpstr>
      <vt:lpstr>Using Special Interest Language in the ELA Classroom</vt:lpstr>
      <vt:lpstr>Using Special Interest Language in the ELA Classroom</vt:lpstr>
      <vt:lpstr>Using Special Interest Language in the ELA Classroom</vt:lpstr>
      <vt:lpstr>Using Special Interest Language in the ELA Classroom</vt:lpstr>
      <vt:lpstr>What is my student’s SIA?</vt:lpstr>
      <vt:lpstr>Literature Circles</vt:lpstr>
      <vt:lpstr>Literature Circles (LC) Intro</vt:lpstr>
      <vt:lpstr>11 Official Points to LC’s  (Daniel, 2001, p. 18)</vt:lpstr>
      <vt:lpstr>In My Class: Discussion Director</vt:lpstr>
      <vt:lpstr>In My Class: Literary Luminary</vt:lpstr>
      <vt:lpstr>In My Class: Vocabulary Enricher</vt:lpstr>
      <vt:lpstr>In My Class: Illustrator</vt:lpstr>
      <vt:lpstr>What It Looks Like (in 7 seconds)</vt:lpstr>
      <vt:lpstr>Poetry</vt:lpstr>
      <vt:lpstr> Poetry</vt:lpstr>
      <vt:lpstr>Digital Writing </vt:lpstr>
      <vt:lpstr>Digital Writing in Middle School Classrooms</vt:lpstr>
      <vt:lpstr>Digital Writing Tasks</vt:lpstr>
      <vt:lpstr>Digital Writing Resources</vt:lpstr>
      <vt:lpstr>Book Talks </vt:lpstr>
      <vt:lpstr>Bi-weekly Book Talk Groups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Literature Circles</dc:title>
  <dc:creator>Ruchelle</dc:creator>
  <cp:lastModifiedBy>Erin Parke</cp:lastModifiedBy>
  <cp:revision>29</cp:revision>
  <dcterms:created xsi:type="dcterms:W3CDTF">2013-04-29T23:36:11Z</dcterms:created>
  <dcterms:modified xsi:type="dcterms:W3CDTF">2013-06-11T19:05:21Z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TC100690461033</vt:lpwstr>
  </property>
</Properties>
</file>