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6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Justice in the </a:t>
            </a:r>
            <a:r>
              <a:rPr lang="en-US" dirty="0" smtClean="0"/>
              <a:t>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Critical Pedagogy and Common 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2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Pedagogy</a:t>
            </a:r>
            <a:endParaRPr lang="en-US" dirty="0"/>
          </a:p>
        </p:txBody>
      </p:sp>
      <p:pic>
        <p:nvPicPr>
          <p:cNvPr id="5" name="Picture Placeholder 4" descr="paulofreire805_1970s_freire_p45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r="338"/>
          <a:stretch>
            <a:fillRect/>
          </a:stretch>
        </p:blipFill>
        <p:spPr/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1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Pedagogy of the Oppressed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Freire 1968</a:t>
            </a:r>
          </a:p>
          <a:p>
            <a:pPr lvl="1"/>
            <a:r>
              <a:rPr lang="en-US" dirty="0" smtClean="0"/>
              <a:t>Liberation through education</a:t>
            </a:r>
          </a:p>
          <a:p>
            <a:pPr lvl="1"/>
            <a:r>
              <a:rPr lang="en-US" dirty="0" smtClean="0"/>
              <a:t>Focus on literacy</a:t>
            </a:r>
          </a:p>
          <a:p>
            <a:pPr lvl="1"/>
            <a:r>
              <a:rPr lang="en-US" dirty="0" smtClean="0"/>
              <a:t>Literacy leads to personal realization and empowerment</a:t>
            </a:r>
            <a:endParaRPr lang="en-US" dirty="0"/>
          </a:p>
          <a:p>
            <a:r>
              <a:rPr lang="en-US" dirty="0" smtClean="0"/>
              <a:t>Influenced Giroux, McLaren, hooks,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757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tenets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Conscientization</a:t>
            </a:r>
          </a:p>
          <a:p>
            <a:pPr lvl="1"/>
            <a:r>
              <a:rPr lang="en-US" dirty="0" smtClean="0"/>
              <a:t>Critical consciousness</a:t>
            </a:r>
          </a:p>
          <a:p>
            <a:r>
              <a:rPr lang="en-US" dirty="0" smtClean="0"/>
              <a:t>Dialectical Teaching</a:t>
            </a:r>
          </a:p>
          <a:p>
            <a:pPr lvl="1"/>
            <a:r>
              <a:rPr lang="en-US" dirty="0" smtClean="0"/>
              <a:t>Teacher in dialogue</a:t>
            </a:r>
          </a:p>
          <a:p>
            <a:pPr lvl="1"/>
            <a:r>
              <a:rPr lang="en-US" dirty="0" smtClean="0"/>
              <a:t>Teacher must accept they learn from the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80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Common Core and Critical Pedagogy</a:t>
            </a:r>
            <a:endParaRPr lang="en-US" dirty="0"/>
          </a:p>
        </p:txBody>
      </p:sp>
      <p:pic>
        <p:nvPicPr>
          <p:cNvPr id="5" name="Picture Placeholder 4" descr="Common Core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4" r="10654"/>
          <a:stretch>
            <a:fillRect/>
          </a:stretch>
        </p:blipFill>
        <p:spPr/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Can they work together?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52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Being critical of the CCSS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Invites input from teachers</a:t>
            </a:r>
          </a:p>
          <a:p>
            <a:r>
              <a:rPr lang="en-US" dirty="0" smtClean="0"/>
              <a:t>Promises to not “tell teachers how to teach”</a:t>
            </a:r>
          </a:p>
          <a:p>
            <a:r>
              <a:rPr lang="en-US" dirty="0" smtClean="0"/>
              <a:t>Does this offer more freedom in the classroom?</a:t>
            </a:r>
          </a:p>
          <a:p>
            <a:r>
              <a:rPr lang="en-US" dirty="0" smtClean="0"/>
              <a:t>Newness offers us chance to </a:t>
            </a:r>
            <a:r>
              <a:rPr lang="en-US" dirty="0" err="1" smtClean="0"/>
              <a:t>intepret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What does it offer to teachers?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728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Diving into the Standards</a:t>
            </a:r>
            <a:endParaRPr lang="en-US" dirty="0"/>
          </a:p>
        </p:txBody>
      </p:sp>
      <p:pic>
        <p:nvPicPr>
          <p:cNvPr id="5" name="Picture Placeholder 4" descr="tldr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75" r="-49775"/>
          <a:stretch>
            <a:fillRect/>
          </a:stretch>
        </p:blipFill>
        <p:spPr>
          <a:xfrm rot="21068552">
            <a:off x="498710" y="359555"/>
            <a:ext cx="4946085" cy="3561501"/>
          </a:xfrm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Issues by strand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9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and CCSS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Allows for student choice</a:t>
            </a:r>
          </a:p>
          <a:p>
            <a:pPr lvl="1"/>
            <a:r>
              <a:rPr lang="en-US" dirty="0" smtClean="0"/>
              <a:t>Student reading must be relevant to their lives and experiences in order to make meaning</a:t>
            </a:r>
          </a:p>
          <a:p>
            <a:pPr lvl="2"/>
            <a:r>
              <a:rPr lang="en-US" dirty="0" smtClean="0"/>
              <a:t>Leads students to make connections to the real world and oppressions they may face (McLaren, 1999)</a:t>
            </a:r>
          </a:p>
          <a:p>
            <a:r>
              <a:rPr lang="en-US" dirty="0" smtClean="0"/>
              <a:t>Teacher choice</a:t>
            </a:r>
          </a:p>
          <a:p>
            <a:pPr lvl="1"/>
            <a:r>
              <a:rPr lang="en-US" dirty="0" smtClean="0"/>
              <a:t>Offers exemplar list, but stresses it is not exhaustive</a:t>
            </a:r>
          </a:p>
          <a:p>
            <a:pPr marL="631825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098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Sample texts (High School)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CCSS Exemplar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Fahrenheit 451</a:t>
            </a:r>
          </a:p>
          <a:p>
            <a:r>
              <a:rPr lang="en-US" i="1" dirty="0" smtClean="0"/>
              <a:t>To Kill a Mockingbird</a:t>
            </a:r>
          </a:p>
          <a:p>
            <a:r>
              <a:rPr lang="en-US" i="1" dirty="0" smtClean="0"/>
              <a:t>The Book Thief</a:t>
            </a:r>
          </a:p>
          <a:p>
            <a:r>
              <a:rPr lang="en-US" i="1" dirty="0" smtClean="0"/>
              <a:t>The Bluest Eye</a:t>
            </a:r>
          </a:p>
          <a:p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Additional possible texts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i="1" dirty="0" smtClean="0"/>
              <a:t>Copper Sun</a:t>
            </a:r>
            <a:endParaRPr lang="en-US" dirty="0" smtClean="0"/>
          </a:p>
          <a:p>
            <a:pPr lvl="1"/>
            <a:r>
              <a:rPr lang="en-US" dirty="0" smtClean="0"/>
              <a:t>Relatable, teenage narrator</a:t>
            </a:r>
          </a:p>
          <a:p>
            <a:r>
              <a:rPr lang="en-US" i="1" dirty="0" smtClean="0"/>
              <a:t>Every Day</a:t>
            </a:r>
          </a:p>
          <a:p>
            <a:pPr lvl="1"/>
            <a:r>
              <a:rPr lang="en-US" dirty="0" smtClean="0"/>
              <a:t>David </a:t>
            </a:r>
            <a:r>
              <a:rPr lang="en-US" dirty="0" err="1" smtClean="0"/>
              <a:t>Levithan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355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and Language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Vocabulary and grammar in context</a:t>
            </a:r>
          </a:p>
          <a:p>
            <a:pPr lvl="1"/>
            <a:r>
              <a:rPr lang="en-US" dirty="0" smtClean="0"/>
              <a:t>Organic rather than rote memorization</a:t>
            </a:r>
          </a:p>
          <a:p>
            <a:r>
              <a:rPr lang="en-US" dirty="0" smtClean="0"/>
              <a:t>Focus still on Argumentative and Informative</a:t>
            </a:r>
          </a:p>
          <a:p>
            <a:pPr lvl="1"/>
            <a:r>
              <a:rPr lang="en-US" dirty="0" smtClean="0"/>
              <a:t>Teachers must add other types of writing </a:t>
            </a:r>
          </a:p>
          <a:p>
            <a:pPr marL="3492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8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CCSS Promotes the use of standards English, but recognizes variations of English</a:t>
            </a:r>
          </a:p>
          <a:p>
            <a:pPr lvl="1"/>
            <a:r>
              <a:rPr lang="en-US" dirty="0" smtClean="0"/>
              <a:t>Allows teachers to justify the use of other dialects in some projects and class writing</a:t>
            </a:r>
          </a:p>
          <a:p>
            <a:pPr lvl="2"/>
            <a:r>
              <a:rPr lang="en-US" dirty="0" smtClean="0"/>
              <a:t>Showing value for student language is vital to their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43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Freire, P. (2009, 1968). </a:t>
            </a:r>
            <a:r>
              <a:rPr lang="en-US" i="1" dirty="0">
                <a:effectLst/>
              </a:rPr>
              <a:t>Pedagogy of the Oppressed.</a:t>
            </a:r>
            <a:r>
              <a:rPr lang="en-US" dirty="0">
                <a:effectLst/>
              </a:rPr>
              <a:t> New York, NY: Continuum.</a:t>
            </a:r>
            <a:r>
              <a:rPr lang="en-US" dirty="0">
                <a:effectLst/>
              </a:rPr>
              <a:t> </a:t>
            </a:r>
            <a:endParaRPr lang="en-US" dirty="0" smtClean="0">
              <a:effectLst/>
            </a:endParaRPr>
          </a:p>
          <a:p>
            <a:r>
              <a:rPr lang="en-US" dirty="0">
                <a:effectLst/>
              </a:rPr>
              <a:t>McLaren, P. (1999). A pedagogy of possibility: Reflecting upon Paulo Freire's politics of education: In 	memory of Paulo Freire . </a:t>
            </a:r>
            <a:r>
              <a:rPr lang="en-US" i="1">
                <a:effectLst/>
              </a:rPr>
              <a:t>Educational Researcher</a:t>
            </a:r>
            <a:r>
              <a:rPr lang="en-US">
                <a:effectLst/>
              </a:rPr>
              <a:t> </a:t>
            </a:r>
            <a:r>
              <a:rPr lang="en-US" i="1">
                <a:effectLst/>
              </a:rPr>
              <a:t>, 28</a:t>
            </a:r>
            <a:r>
              <a:rPr lang="en-US">
                <a:effectLst/>
              </a:rPr>
              <a:t> (2), 49-54+56.</a:t>
            </a:r>
            <a:r>
              <a:rPr lang="en-US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36515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49</TotalTime>
  <Words>314</Words>
  <Application>Microsoft Macintosh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Sky</vt:lpstr>
      <vt:lpstr>Social Justice in the Standards</vt:lpstr>
      <vt:lpstr>Critical Pedagogy</vt:lpstr>
      <vt:lpstr>Pedagogy of the Oppressed</vt:lpstr>
      <vt:lpstr>Major tenets</vt:lpstr>
      <vt:lpstr>Common Core and Critical Pedagogy</vt:lpstr>
      <vt:lpstr>Being critical of the CCSS</vt:lpstr>
      <vt:lpstr>Diving into the Standards</vt:lpstr>
      <vt:lpstr>Reading and CCSS</vt:lpstr>
      <vt:lpstr>Sample texts (High School)</vt:lpstr>
      <vt:lpstr>Writing and Language Standards</vt:lpstr>
      <vt:lpstr>Language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Justice in the Standards</dc:title>
  <dc:creator>Erin Parke</dc:creator>
  <cp:lastModifiedBy>Erin Parke</cp:lastModifiedBy>
  <cp:revision>8</cp:revision>
  <dcterms:created xsi:type="dcterms:W3CDTF">2013-07-08T23:47:28Z</dcterms:created>
  <dcterms:modified xsi:type="dcterms:W3CDTF">2013-07-09T00:36:39Z</dcterms:modified>
</cp:coreProperties>
</file>